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14"/>
  </p:handoutMasterIdLst>
  <p:sldIdLst>
    <p:sldId id="453" r:id="rId4"/>
    <p:sldId id="483" r:id="rId5"/>
    <p:sldId id="284" r:id="rId6"/>
    <p:sldId id="409" r:id="rId8"/>
    <p:sldId id="495" r:id="rId9"/>
    <p:sldId id="411" r:id="rId10"/>
    <p:sldId id="289" r:id="rId11"/>
    <p:sldId id="423" r:id="rId12"/>
    <p:sldId id="452" r:id="rId13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marL="0" lvl="0" indent="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342900" lvl="1" indent="1143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685800" lvl="2" indent="2286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028700" lvl="3" indent="3429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371600" lvl="4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0" userDrawn="1">
          <p15:clr>
            <a:srgbClr val="A4A3A4"/>
          </p15:clr>
        </p15:guide>
        <p15:guide id="2" pos="293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oqi" initials="g" lastIdx="1" clrIdx="0"/>
  <p:cmAuthor id="2" name="祥 张" initials="祥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F1"/>
    <a:srgbClr val="FF5050"/>
    <a:srgbClr val="CCFFFF"/>
    <a:srgbClr val="3B3C41"/>
    <a:srgbClr val="505153"/>
    <a:srgbClr val="282830"/>
    <a:srgbClr val="1D4865"/>
    <a:srgbClr val="83C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/>
    <p:restoredTop sz="95238"/>
  </p:normalViewPr>
  <p:slideViewPr>
    <p:cSldViewPr snapToGrid="0" showGuides="1">
      <p:cViewPr varScale="1">
        <p:scale>
          <a:sx n="139" d="100"/>
          <a:sy n="139" d="100"/>
        </p:scale>
        <p:origin x="76" y="228"/>
      </p:cViewPr>
      <p:guideLst>
        <p:guide orient="horz" pos="1590"/>
        <p:guide pos="29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7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37F034-6C5F-406A-91E9-265BA53611D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FF18F7-E045-453A-A09B-5423F473AAA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1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2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28700" marR="0" lvl="3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4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28E595-834B-4D79-9A64-DA94CD56412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DFBB824-6888-414F-901B-2E1DFAC98AD9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D1BF-A56B-496F-B83B-718BAB5E718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C2F3-BC4E-43AE-BCF7-894CE1B7B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 vert="horz" wrap="square" lIns="68580" tIns="34290" rIns="68580" bIns="34290" numCol="1" rtlCol="0" anchor="t" anchorCtr="0" compatLnSpc="1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D1BF-A56B-496F-B83B-718BAB5E718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C2F3-BC4E-43AE-BCF7-894CE1B7BC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 vert="horz" wrap="square" lIns="68580" tIns="34290" rIns="68580" bIns="34290" numCol="1" rtlCol="0" anchor="t" anchorCtr="0" compatLnSpc="1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8425"/>
            <a:ext cx="7886700" cy="326390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/>
          <a:lstStyle>
            <a:lvl1pPr algn="r">
              <a:defRPr sz="9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8425"/>
            <a:ext cx="7886700" cy="326390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0E8A64-E906-465D-BB63-99B75EE0E49D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/>
          <a:lstStyle>
            <a:lvl1pPr algn="r">
              <a:defRPr sz="9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520827" y="1086484"/>
            <a:ext cx="8103235" cy="1714500"/>
          </a:xfrm>
        </p:spPr>
        <p:txBody>
          <a:bodyPr vert="horz" wrap="square" lIns="91440" tIns="45720" rIns="91440" bIns="45720" anchor="ctr" anchorCtr="0"/>
          <a:lstStyle/>
          <a:p>
            <a:pPr eaLnBrk="1" hangingPunct="1">
              <a:buClrTx/>
              <a:buSzTx/>
              <a:buFontTx/>
            </a:pP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组会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Subtitle 3"/>
          <p:cNvSpPr>
            <a:spLocks noGrp="1"/>
          </p:cNvSpPr>
          <p:nvPr>
            <p:ph type="subTitle" idx="1"/>
          </p:nvPr>
        </p:nvSpPr>
        <p:spPr>
          <a:xfrm>
            <a:off x="1899920" y="2626678"/>
            <a:ext cx="5343525" cy="1179512"/>
          </a:xfrm>
        </p:spPr>
        <p:txBody>
          <a:bodyPr vert="horz" wrap="square" lIns="91440" tIns="45720" rIns="91440" bIns="45720" anchor="t" anchorCtr="0"/>
          <a:lstStyle/>
          <a:p>
            <a:pPr defTabSz="685800" eaLnBrk="1" hangingPunct="1">
              <a:buClrTx/>
              <a:buSzTx/>
            </a:pPr>
            <a:r>
              <a:rPr lang="en-US" altLang="zh-CN" sz="190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Presenter</a:t>
            </a:r>
            <a:r>
              <a:rPr lang="zh-CN" altLang="en-US" sz="190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：王荣胜</a:t>
            </a:r>
            <a:endParaRPr lang="en-US" altLang="zh-CN" sz="19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 eaLnBrk="1" hangingPunct="1">
              <a:buClrTx/>
              <a:buSzTx/>
            </a:pPr>
            <a:endParaRPr lang="en-US" altLang="zh-CN" sz="1600" kern="1200" dirty="0">
              <a:solidFill>
                <a:srgbClr val="595959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 eaLnBrk="1" hangingPunct="1">
              <a:buClrTx/>
              <a:buSzTx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/5/27</a:t>
            </a:r>
            <a:endParaRPr lang="en-US" altLang="zh-CN" sz="1600" kern="1200" dirty="0"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pic>
        <p:nvPicPr>
          <p:cNvPr id="614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3337"/>
            <a:ext cx="3792538" cy="1062037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Straight Connector 5"/>
          <p:cNvCxnSpPr/>
          <p:nvPr/>
        </p:nvCxnSpPr>
        <p:spPr>
          <a:xfrm>
            <a:off x="974725" y="1028700"/>
            <a:ext cx="5426075" cy="0"/>
          </a:xfrm>
          <a:prstGeom prst="line">
            <a:avLst/>
          </a:prstGeom>
          <a:ln>
            <a:solidFill>
              <a:srgbClr val="00919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77390" y="4648200"/>
            <a:ext cx="5886450" cy="0"/>
          </a:xfrm>
          <a:prstGeom prst="line">
            <a:avLst/>
          </a:prstGeom>
          <a:ln>
            <a:solidFill>
              <a:srgbClr val="00919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920615" y="4705985"/>
            <a:ext cx="42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068" y="152400"/>
            <a:ext cx="2658428" cy="752475"/>
          </a:xfrm>
          <a:prstGeom prst="rect">
            <a:avLst/>
          </a:prstGeom>
        </p:spPr>
      </p:pic>
      <p:sp>
        <p:nvSpPr>
          <p:cNvPr id="4098" name="矩形 3"/>
          <p:cNvSpPr>
            <a:spLocks noChangeArrowheads="1"/>
          </p:cNvSpPr>
          <p:nvPr/>
        </p:nvSpPr>
        <p:spPr bwMode="auto">
          <a:xfrm>
            <a:off x="897746" y="1729033"/>
            <a:ext cx="161450" cy="648653"/>
          </a:xfrm>
          <a:prstGeom prst="rect">
            <a:avLst/>
          </a:prstGeom>
          <a:solidFill>
            <a:srgbClr val="F4902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2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6165" y="1878173"/>
            <a:ext cx="2105501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altLang="zh-CN" sz="27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CONTENTS</a:t>
            </a:r>
            <a:endParaRPr lang="zh-CN" altLang="en-US" sz="27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  <a:p>
            <a:pPr algn="just">
              <a:lnSpc>
                <a:spcPct val="80000"/>
              </a:lnSpc>
            </a:pPr>
            <a:endParaRPr lang="zh-CN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3664724" y="1046234"/>
            <a:ext cx="3707338" cy="447675"/>
          </a:xfrm>
          <a:prstGeom prst="rect">
            <a:avLst/>
          </a:prstGeom>
          <a:noFill/>
        </p:spPr>
        <p:txBody>
          <a:bodyPr wrap="square" lIns="61722" tIns="30861" rIns="61722" bIns="30861" rtlCol="0">
            <a:spAutoFit/>
          </a:bodyPr>
          <a:lstStyle/>
          <a:p>
            <a:pPr marL="0" lvl="1"/>
            <a:r>
              <a:rPr lang="en-US" altLang="zh-CN" sz="252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2520" b="1" dirty="0">
              <a:solidFill>
                <a:srgbClr val="2F5EB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圆角矩形 40"/>
          <p:cNvSpPr/>
          <p:nvPr/>
        </p:nvSpPr>
        <p:spPr>
          <a:xfrm>
            <a:off x="3613150" y="981710"/>
            <a:ext cx="4628515" cy="518160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F49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13"/>
          <p:cNvSpPr txBox="1">
            <a:spLocks noChangeArrowheads="1"/>
          </p:cNvSpPr>
          <p:nvPr/>
        </p:nvSpPr>
        <p:spPr bwMode="auto">
          <a:xfrm>
            <a:off x="5001580" y="1025803"/>
            <a:ext cx="1983105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zh-CN" altLang="en-US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乳腺钼靶</a:t>
            </a:r>
            <a:r>
              <a:rPr lang="en-US" altLang="zh-CN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         </a:t>
            </a:r>
            <a:endParaRPr lang="en-US" altLang="zh-CN" sz="21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8" name="圆角矩形 40"/>
          <p:cNvSpPr/>
          <p:nvPr/>
        </p:nvSpPr>
        <p:spPr>
          <a:xfrm>
            <a:off x="3613150" y="2611755"/>
            <a:ext cx="4629150" cy="518160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53C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613244" y="2611471"/>
            <a:ext cx="518458" cy="518458"/>
          </a:xfrm>
          <a:prstGeom prst="rect">
            <a:avLst/>
          </a:prstGeom>
          <a:solidFill>
            <a:srgbClr val="53C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2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1620" dirty="0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13244" y="981427"/>
            <a:ext cx="518458" cy="518458"/>
          </a:xfrm>
          <a:prstGeom prst="rect">
            <a:avLst/>
          </a:prstGeom>
          <a:solidFill>
            <a:srgbClr val="F49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en-US" altLang="zh-CN" sz="162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1" algn="ctr"/>
            <a:r>
              <a:rPr lang="en-US" altLang="zh-CN" sz="1620" b="1" dirty="0">
                <a:solidFill>
                  <a:srgbClr val="2F5EB0"/>
                </a:solidFill>
                <a:ea typeface="+mn-ea"/>
                <a:cs typeface="+mn-lt"/>
                <a:sym typeface="+mn-lt"/>
              </a:rPr>
              <a:t>01</a:t>
            </a:r>
            <a:endParaRPr lang="zh-CN" altLang="en-US" sz="1620" b="1" dirty="0">
              <a:solidFill>
                <a:srgbClr val="2F5EB0"/>
              </a:solidFill>
              <a:ea typeface="+mn-ea"/>
              <a:cs typeface="+mn-lt"/>
              <a:sym typeface="+mn-lt"/>
            </a:endParaRPr>
          </a:p>
          <a:p>
            <a:pPr algn="ctr"/>
            <a:endParaRPr lang="zh-CN" altLang="en-US" sz="1620">
              <a:cs typeface="+mn-lt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13879" y="977600"/>
            <a:ext cx="518458" cy="5184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2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162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1945" y="4783455"/>
            <a:ext cx="42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525" y="1089025"/>
            <a:ext cx="1500188" cy="150018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19" name="文本框 11"/>
          <p:cNvSpPr txBox="1"/>
          <p:nvPr/>
        </p:nvSpPr>
        <p:spPr>
          <a:xfrm>
            <a:off x="2484438" y="2709863"/>
            <a:ext cx="4170362" cy="37592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乳腺</a:t>
            </a:r>
            <a:r>
              <a:rPr lang="zh-CN" altLang="en-US" sz="2000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钼靶</a:t>
            </a:r>
            <a:endParaRPr lang="zh-CN" altLang="en-US" sz="2000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163" y="1574800"/>
            <a:ext cx="1733550" cy="8159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R="0" algn="ctr" defTabSz="68580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kumimoji="0" lang="zh-CN" altLang="en-US" sz="540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algn="ctr" defTabSz="68580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PART </a:t>
            </a:r>
            <a:endParaRPr kumimoji="0" lang="en-US" altLang="zh-CN" sz="240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22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975" y="-48895"/>
            <a:ext cx="3792855" cy="996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542155" y="4707255"/>
            <a:ext cx="42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420" y="267335"/>
            <a:ext cx="4248785" cy="401955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乳腺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钼靶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t="1" r="74542" b="-2959"/>
          <a:stretch>
            <a:fillRect/>
          </a:stretch>
        </p:blipFill>
        <p:spPr>
          <a:xfrm>
            <a:off x="54451" y="-312"/>
            <a:ext cx="787400" cy="8043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20615" y="4705985"/>
            <a:ext cx="42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  <a:endParaRPr lang="en-US" altLang="zh-CN"/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480060" y="910590"/>
          <a:ext cx="8356600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9150"/>
                <a:gridCol w="2089150"/>
                <a:gridCol w="2089150"/>
                <a:gridCol w="2089150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RSNA（</a:t>
                      </a:r>
                      <a:r>
                        <a:rPr lang="zh-CN" altLang="en-US"/>
                        <a:t>分类）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INBreast（</a:t>
                      </a:r>
                      <a:r>
                        <a:rPr lang="zh-CN" altLang="en-US"/>
                        <a:t>分割）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CBIS-DDSM（</a:t>
                      </a:r>
                      <a:r>
                        <a:rPr lang="zh-CN" altLang="en-US"/>
                        <a:t>分割）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VinDr-Mammo（</a:t>
                      </a:r>
                      <a:r>
                        <a:rPr lang="zh-CN" altLang="en-US"/>
                        <a:t>分割）</a:t>
                      </a:r>
                      <a:endParaRPr lang="zh-CN" altLang="en-US"/>
                    </a:p>
                  </a:txBody>
                  <a:tcPr/>
                </a:tc>
              </a:tr>
              <a:tr h="1870710">
                <a:tc>
                  <a:txBody>
                    <a:bodyPr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>
                          <a:solidFill>
                            <a:srgbClr val="FF0000"/>
                          </a:solidFill>
                          <a:sym typeface="+mn-ea"/>
                        </a:rPr>
                        <a:t>位置（Position）：该乳房拍摄的位置，包括侧位、正位、腋位等。</a:t>
                      </a:r>
                      <a:endParaRPr lang="zh-CN" altLang="en-US" sz="1000"/>
                    </a:p>
                    <a:p>
                      <a:pPr>
                        <a:buNone/>
                      </a:pP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类型（Type）：乳腺组织类型，包括肿瘤、囊性、腺体等。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分类（Class）：乳腺低密度和高密度区域的分类。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>
                          <a:solidFill>
                            <a:srgbClr val="FF0000"/>
                          </a:solidFill>
                        </a:rPr>
                        <a:t>位置（Position）：该乳房拍摄的位置，包括侧位、正位、腋位等。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病灶子型（Subtype）：肿块病灶的子类型，如钙化、侵袭性导管癌、非侵袭性导管癌等。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严重程度（Severity）：病变或异常程度的评估，包括分级和规模等。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个体（Individual）：病人个人信息，如年龄、病史等。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类型 (Type)：乳腺组织类型，包括钙化灶、结节、对称区域、腺体组织等。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分类 (Label)：乳腺低密度和高密度区域的分类。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>
                          <a:solidFill>
                            <a:srgbClr val="FF0000"/>
                          </a:solidFill>
                        </a:rPr>
                        <a:t>朝向 (View)：乳房拍摄的朝向，包括CC（Cranio-caudal）、MLO（Medio-lateral oblique）等。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病变类型 (Pathology)：病变的类型，包括恶性和良性。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病变子类型 (Subtpe)：病变的细分类型，如钙化灶、结节等。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病变状态 (Assessment)：病变状态的评估，包括可疑恶性、恶性、良性等。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BIRADS评分 (BIRADS)：病灶的BIRADS评分，包括0-5级。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实例ID (ROI mask)：病变的实例ID。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类型(Type)：乳腺组织类型，包括结节、钙化灶、良性肿瘤等。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分类(Category)：乳腺低密度和高密度区域的分类。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>
                          <a:solidFill>
                            <a:srgbClr val="FF0000"/>
                          </a:solidFill>
                        </a:rPr>
                        <a:t>朝向(View)：乳房拍摄的朝向，包括CC（Cranio-caudal）、MLO（Medio-lateral oblique）等。</a:t>
                      </a:r>
                      <a:endParaRPr lang="zh-CN" altLang="en-US" sz="1000">
                        <a:solidFill>
                          <a:srgbClr val="FF0000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标注(Annotation)：病变的标注结果，包括病变坐标、直径等信息。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BIRADS评分(BIRADS)：病灶的BIRADS评分，包括0-5级。</a:t>
                      </a:r>
                      <a:endParaRPr lang="zh-CN" altLang="en-US" sz="100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/>
                        <a:t>实例ID(Instance ID)：病变的实例ID。</a:t>
                      </a:r>
                      <a:endParaRPr lang="zh-CN" altLang="en-US" sz="10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 descr="normal_canc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5" y="2003425"/>
            <a:ext cx="1837690" cy="22536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420" y="267335"/>
            <a:ext cx="4248785" cy="401955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乳腺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钼靶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t="1" r="74542" b="-2959"/>
          <a:stretch>
            <a:fillRect/>
          </a:stretch>
        </p:blipFill>
        <p:spPr>
          <a:xfrm>
            <a:off x="54451" y="-312"/>
            <a:ext cx="787400" cy="8043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20615" y="4705985"/>
            <a:ext cx="42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610" y="818515"/>
            <a:ext cx="6610985" cy="38874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05600" y="2310765"/>
            <a:ext cx="214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分类标签</a:t>
            </a: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分割标签</a:t>
            </a:r>
            <a:endParaRPr lang="zh-CN" altLang="en-US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718" y="-95091"/>
            <a:ext cx="7727633" cy="994410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乳腺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钼靶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t="1" r="74542" b="-2959"/>
          <a:stretch>
            <a:fillRect/>
          </a:stretch>
        </p:blipFill>
        <p:spPr>
          <a:xfrm>
            <a:off x="476" y="-312"/>
            <a:ext cx="787400" cy="8043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20615" y="4705985"/>
            <a:ext cx="42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54810" y="1363345"/>
            <a:ext cx="4812030" cy="2567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30" y="974725"/>
            <a:ext cx="2716530" cy="3345180"/>
          </a:xfrm>
          <a:prstGeom prst="rect">
            <a:avLst/>
          </a:prstGeom>
        </p:spPr>
      </p:pic>
      <p:pic>
        <p:nvPicPr>
          <p:cNvPr id="7" name="图片 6" descr="1883_19114841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95" y="1256665"/>
            <a:ext cx="1593215" cy="1593215"/>
          </a:xfrm>
          <a:prstGeom prst="rect">
            <a:avLst/>
          </a:prstGeom>
        </p:spPr>
      </p:pic>
      <p:pic>
        <p:nvPicPr>
          <p:cNvPr id="3" name="图片 2" descr="1883_191148418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3060" y="1659890"/>
            <a:ext cx="1593215" cy="1593215"/>
          </a:xfrm>
          <a:prstGeom prst="rect">
            <a:avLst/>
          </a:prstGeom>
        </p:spPr>
      </p:pic>
      <p:pic>
        <p:nvPicPr>
          <p:cNvPr id="9" name="图片 8" descr="1883_191148418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9115" y="2410460"/>
            <a:ext cx="1593215" cy="1593215"/>
          </a:xfrm>
          <a:prstGeom prst="rect">
            <a:avLst/>
          </a:prstGeom>
        </p:spPr>
      </p:pic>
      <p:pic>
        <p:nvPicPr>
          <p:cNvPr id="10" name="图片 9" descr="1883_191148418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7405" y="2849880"/>
            <a:ext cx="1593215" cy="15932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525" y="1089025"/>
            <a:ext cx="1500188" cy="150018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3" name="文本框 11"/>
          <p:cNvSpPr txBox="1"/>
          <p:nvPr/>
        </p:nvSpPr>
        <p:spPr>
          <a:xfrm>
            <a:off x="2536190" y="2771775"/>
            <a:ext cx="4088130" cy="37592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</a:t>
            </a:r>
            <a:endParaRPr lang="en-US" altLang="zh-CN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163" y="1574800"/>
            <a:ext cx="1733550" cy="8159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R="0" algn="ctr" defTabSz="68580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kumimoji="0" lang="en-US" altLang="zh-CN" sz="540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algn="ctr" defTabSz="68580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PART </a:t>
            </a:r>
            <a:endParaRPr kumimoji="0" lang="en-US" altLang="zh-CN" sz="240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536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975" y="-48895"/>
            <a:ext cx="3792855" cy="958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695825" y="4707255"/>
            <a:ext cx="42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718" y="273844"/>
            <a:ext cx="7727633" cy="994410"/>
          </a:xfrm>
        </p:spPr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1179830"/>
            <a:ext cx="8037195" cy="3837305"/>
          </a:xfrm>
        </p:spPr>
        <p:txBody>
          <a:bodyPr>
            <a:no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sz="2000" dirty="0">
                <a:latin typeface="+mn-ea"/>
                <a:cs typeface="Times New Roman" panose="02020603050405020304" pitchFamily="18" charset="0"/>
              </a:rPr>
              <a:t>-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t="1" r="74542" b="-2959"/>
          <a:stretch>
            <a:fillRect/>
          </a:stretch>
        </p:blipFill>
        <p:spPr>
          <a:xfrm>
            <a:off x="-159" y="218128"/>
            <a:ext cx="787400" cy="80437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9620" y="4755515"/>
            <a:ext cx="42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矩形 6"/>
          <p:cNvSpPr>
            <a:spLocks noChangeArrowheads="1"/>
          </p:cNvSpPr>
          <p:nvPr/>
        </p:nvSpPr>
        <p:spPr bwMode="auto">
          <a:xfrm>
            <a:off x="-5072" y="4990017"/>
            <a:ext cx="2729689" cy="173950"/>
          </a:xfrm>
          <a:prstGeom prst="rect">
            <a:avLst/>
          </a:prstGeom>
          <a:solidFill>
            <a:srgbClr val="F4902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2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180" name="矩形 7"/>
          <p:cNvSpPr>
            <a:spLocks noChangeArrowheads="1"/>
          </p:cNvSpPr>
          <p:nvPr/>
        </p:nvSpPr>
        <p:spPr bwMode="auto">
          <a:xfrm>
            <a:off x="2185266" y="4990017"/>
            <a:ext cx="2775567" cy="173950"/>
          </a:xfrm>
          <a:prstGeom prst="rect">
            <a:avLst/>
          </a:prstGeom>
          <a:solidFill>
            <a:srgbClr val="EE363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2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181" name="矩形 8"/>
          <p:cNvSpPr>
            <a:spLocks noChangeArrowheads="1"/>
          </p:cNvSpPr>
          <p:nvPr/>
        </p:nvSpPr>
        <p:spPr bwMode="auto">
          <a:xfrm>
            <a:off x="4499332" y="4990017"/>
            <a:ext cx="2729689" cy="173950"/>
          </a:xfrm>
          <a:prstGeom prst="rect">
            <a:avLst/>
          </a:prstGeom>
          <a:solidFill>
            <a:srgbClr val="53C3B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2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182" name="矩形 9"/>
          <p:cNvSpPr>
            <a:spLocks noChangeArrowheads="1"/>
          </p:cNvSpPr>
          <p:nvPr/>
        </p:nvSpPr>
        <p:spPr bwMode="auto">
          <a:xfrm>
            <a:off x="6397617" y="4990017"/>
            <a:ext cx="2775567" cy="173950"/>
          </a:xfrm>
          <a:prstGeom prst="rect">
            <a:avLst/>
          </a:prstGeom>
          <a:solidFill>
            <a:srgbClr val="317F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2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897" name="矩形 56"/>
          <p:cNvSpPr>
            <a:spLocks noChangeArrowheads="1"/>
          </p:cNvSpPr>
          <p:nvPr/>
        </p:nvSpPr>
        <p:spPr bwMode="auto">
          <a:xfrm>
            <a:off x="8362474" y="1775938"/>
            <a:ext cx="324326" cy="1981676"/>
          </a:xfrm>
          <a:prstGeom prst="rect">
            <a:avLst/>
          </a:prstGeom>
          <a:solidFill>
            <a:srgbClr val="317F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2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81312" y="1591455"/>
            <a:ext cx="4323620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20" b="0" i="0" u="none" strike="noStrike" kern="1200" cap="none" spc="0" normalizeH="0" baseline="0" noProof="0" dirty="0">
                <a:ln>
                  <a:noFill/>
                </a:ln>
                <a:solidFill>
                  <a:srgbClr val="F490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THANKS</a:t>
            </a:r>
            <a:endParaRPr kumimoji="0" lang="zh-CN" altLang="en-US" sz="7920" b="0" i="0" u="none" strike="noStrike" kern="1200" cap="none" spc="0" normalizeH="0" baseline="0" noProof="0" dirty="0">
              <a:ln>
                <a:noFill/>
              </a:ln>
              <a:solidFill>
                <a:srgbClr val="F4902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6127330" y="1765965"/>
            <a:ext cx="2133600" cy="2017481"/>
          </a:xfrm>
          <a:prstGeom prst="rect">
            <a:avLst/>
          </a:prstGeom>
        </p:spPr>
      </p:pic>
      <p:sp>
        <p:nvSpPr>
          <p:cNvPr id="1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739"/>
            <a:ext cx="2133600" cy="1657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1pPr>
            <a:lvl2pPr marL="557530" indent="-21463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方正兰亭粗黑_GBK" panose="02000000000000000000" pitchFamily="2" charset="-122"/>
                <a:ea typeface="宋体" panose="02010600030101010101" pitchFamily="2" charset="-122"/>
                <a:sym typeface="方正兰亭粗黑_GBK" panose="02000000000000000000" pitchFamily="2" charset="-122"/>
              </a:defRPr>
            </a:lvl9pPr>
          </a:lstStyle>
          <a:p>
            <a:pPr marL="0" marR="0" lvl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017CE32-482F-4BC6-8917-905A26F12770}" type="slidenum">
              <a:rPr kumimoji="0" lang="zh-CN" altLang="en-US" sz="108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kumimoji="0" lang="zh-CN" alt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" y="134302"/>
            <a:ext cx="3180398" cy="900113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7" grpId="0" bldLvl="0" animBg="1" autoUpdateAnimBg="0"/>
    </p:bldLst>
  </p:timing>
</p:sld>
</file>

<file path=ppt/tags/tag1.xml><?xml version="1.0" encoding="utf-8"?>
<p:tagLst xmlns:p="http://schemas.openxmlformats.org/presentationml/2006/main">
  <p:tag name="KSO_WM_UNIT_TABLE_BEAUTIFY" val="smartTable{7e089279-b501-49b3-b6be-200c57fa517f}"/>
  <p:tag name="TABLE_ENDDRAG_ORIGIN_RECT" val="657*294"/>
  <p:tag name="TABLE_ENDDRAG_RECT" val="37*71*658*294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PP_MARK_KEY" val="24acd18c-0d66-47c8-b029-31204034bad1"/>
  <p:tag name="COMMONDATA" val="eyJoZGlkIjoiYzVlY2Y0YzZkYWYzNzA2YzFkODE0ZTMyNGM0MmJjMm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905</Words>
  <Application>WPS 演示</Application>
  <PresentationFormat>全屏显示(16:9)</PresentationFormat>
  <Paragraphs>97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Calibri</vt:lpstr>
      <vt:lpstr>方正兰亭粗黑_GBK</vt:lpstr>
      <vt:lpstr>黑体</vt:lpstr>
      <vt:lpstr>Times New Roman</vt:lpstr>
      <vt:lpstr>Calibri</vt:lpstr>
      <vt:lpstr>Arial Unicode MS</vt:lpstr>
      <vt:lpstr>Office 主题</vt:lpstr>
      <vt:lpstr>1_Office 主题</vt:lpstr>
      <vt:lpstr>组会</vt:lpstr>
      <vt:lpstr>PowerPoint 演示文稿</vt:lpstr>
      <vt:lpstr>PowerPoint 演示文稿</vt:lpstr>
      <vt:lpstr>乳腺钼靶</vt:lpstr>
      <vt:lpstr>乳腺钼靶</vt:lpstr>
      <vt:lpstr>乳腺钼靶</vt:lpstr>
      <vt:lpstr>PowerPoint 演示文稿</vt:lpstr>
      <vt:lpstr>-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王荣胜</cp:lastModifiedBy>
  <cp:revision>533</cp:revision>
  <dcterms:created xsi:type="dcterms:W3CDTF">2016-05-20T12:59:00Z</dcterms:created>
  <dcterms:modified xsi:type="dcterms:W3CDTF">2023-05-27T06:46:01Z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318F636D4A8044BAA13F9BF1A8BAD4EB</vt:lpwstr>
  </property>
</Properties>
</file>